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0" r:id="rId7"/>
    <p:sldId id="269" r:id="rId8"/>
    <p:sldId id="271" r:id="rId9"/>
    <p:sldId id="273" r:id="rId10"/>
    <p:sldId id="275" r:id="rId11"/>
    <p:sldId id="272" r:id="rId12"/>
    <p:sldId id="277" r:id="rId13"/>
    <p:sldId id="276" r:id="rId14"/>
    <p:sldId id="274" r:id="rId15"/>
    <p:sldId id="280" r:id="rId16"/>
    <p:sldId id="279" r:id="rId17"/>
    <p:sldId id="264" r:id="rId18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6709" autoAdjust="0"/>
  </p:normalViewPr>
  <p:slideViewPr>
    <p:cSldViewPr snapToGrid="0" showGuides="1">
      <p:cViewPr varScale="1">
        <p:scale>
          <a:sx n="122" d="100"/>
          <a:sy n="122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>
              <a:latin typeface="Arial" panose="020B0604020202020204" pitchFamily="34" charset="0"/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93220E-B59B-4E4F-AFCB-A48773296E4B}" type="datetime1">
              <a:rPr lang="uk-UA" smtClean="0">
                <a:latin typeface="Arial" panose="020B0604020202020204" pitchFamily="34" charset="0"/>
              </a:rPr>
              <a:t>09.12.2022</a:t>
            </a:fld>
            <a:endParaRPr lang="uk-UA">
              <a:latin typeface="Arial" panose="020B0604020202020204" pitchFamily="34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>
              <a:latin typeface="Arial" panose="020B0604020202020204" pitchFamily="34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uk-UA">
                <a:latin typeface="Arial" panose="020B0604020202020204" pitchFamily="34" charset="0"/>
              </a:rPr>
              <a:t>‹#›</a:t>
            </a:fld>
            <a:endParaRPr lang="uk-U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CE7878F-F9DD-424B-8E02-AA9D0EC655B9}" type="datetime1">
              <a:rPr lang="uk-UA" smtClean="0"/>
              <a:pPr/>
              <a:t>09.12.2022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uk-UA" noProof="0" smtClean="0"/>
              <a:pPr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b="1" i="1">
                <a:latin typeface="Arial" pitchFamily="34" charset="0"/>
                <a:cs typeface="Arial" pitchFamily="34" charset="0"/>
              </a:rPr>
              <a:t>ПРИМІТКА.</a:t>
            </a:r>
          </a:p>
          <a:p>
            <a:pPr rtl="0"/>
            <a:r>
              <a:rPr lang="uk-UA" i="1">
                <a:latin typeface="Arial" pitchFamily="34" charset="0"/>
                <a:cs typeface="Arial" pitchFamily="34" charset="0"/>
              </a:rPr>
              <a:t>Щоб змінити зображення на цьому слайді, виділіть зображення та видаліть його. Потім у покажчику місця заповнення клацніть піктограму "Зображення", щоб вставити власне зображення.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AAFBA68-51CE-46BD-B54D-AB2639FD7647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зображення 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95CCCC-3495-4CBF-A3CA-BAC86B0217F0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58BDB1-5D7F-454F-B0D5-FFE50880F254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A4FF17-6B29-4BCA-A26E-5F7EC2098A46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  <p:grpSp>
        <p:nvGrpSpPr>
          <p:cNvPr id="7" name="Гру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 сполучна ліні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92810-A98D-4410-808C-A9A897C2BAFD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11" name="Місце для зображення 10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</a:endParaRPr>
          </a:p>
        </p:txBody>
      </p:sp>
      <p:grpSp>
        <p:nvGrpSpPr>
          <p:cNvPr id="14" name="Гру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 сполучна ліні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кут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 сполучна ліні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 сполучна ліні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кут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 сполучна ліні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 сполучна ліні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1DED8-CF52-43DC-9B38-8E0CA8F7BAC2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642DF-1F19-4BE0-B53C-4A22DE4DAA43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452DF-ED3B-42BA-8D8E-CE7AAAE9E5A2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8A0BB1-83AA-40CD-BC6B-CBC2AFE479A3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A56B0-A201-4DC8-9174-1508D42E1AC5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8263B-FA63-49A0-B25E-9D09D70126F7}" type="datetime1">
              <a:rPr lang="uk-UA" noProof="0" smtClean="0"/>
              <a:t>09.12.2022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  <a:p>
            <a:pPr lvl="5" rtl="0"/>
            <a:r>
              <a:rPr lang="uk-UA" noProof="0"/>
              <a:t>Шостий рівень</a:t>
            </a:r>
          </a:p>
          <a:p>
            <a:pPr lvl="6" rtl="0"/>
            <a:r>
              <a:rPr lang="uk-UA" noProof="0"/>
              <a:t>Сьомий рівень</a:t>
            </a:r>
          </a:p>
          <a:p>
            <a:pPr lvl="7" rtl="0"/>
            <a:r>
              <a:rPr lang="uk-UA" noProof="0"/>
              <a:t>Восьмий рівень</a:t>
            </a:r>
          </a:p>
          <a:p>
            <a:pPr lvl="8" rtl="0"/>
            <a:r>
              <a:rPr lang="uk-UA" noProof="0"/>
              <a:t>Дев’ятий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96D025-70D8-483C-8257-7E381723A249}" type="datetime1">
              <a:rPr lang="uk-UA" noProof="0" smtClean="0"/>
              <a:t>09.12.2022</a:t>
            </a:fld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F54DE5-C571-48E8-A5BC-B369434E2F44}" type="slidenum">
              <a:rPr lang="uk-UA" noProof="0" smtClean="0"/>
              <a:pPr/>
              <a:t>‹#›</a:t>
            </a:fld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 сполучна ліні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4%D0%BE%D0%BA%D1%82%D1%80%D0%B8%D0%BD%D0%B0" TargetMode="External"/><Relationship Id="rId3" Type="http://schemas.openxmlformats.org/officeDocument/2006/relationships/hyperlink" Target="https://uk.wikipedia.org/wiki/XXI_%D1%81%D1%82%D0%BE%D0%BB%D1%96%D1%82%D1%82%D1%8F" TargetMode="External"/><Relationship Id="rId7" Type="http://schemas.openxmlformats.org/officeDocument/2006/relationships/hyperlink" Target="https://uk.wikipedia.org/wiki/%D0%9C%D0%BE%D1%80%D0%B0%D0%BB%D1%8C" TargetMode="External"/><Relationship Id="rId2" Type="http://schemas.openxmlformats.org/officeDocument/2006/relationships/hyperlink" Target="https://uk.wikipedia.org/wiki/XX_%D1%81%D1%82%D0%BE%D0%BB%D1%96%D1%82%D1%82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uk.wikipedia.org/wiki/%D0%A0%D0%BE%D1%81%D1%96%D0%B9%D1%81%D1%8C%D0%BA%D0%B0_%D0%BF%D1%80%D0%B0%D0%B2%D0%BE%D1%81%D0%BB%D0%B0%D0%B2%D0%BD%D0%B0_%D1%86%D0%B5%D1%80%D0%BA%D0%B2%D0%B0" TargetMode="External"/><Relationship Id="rId5" Type="http://schemas.openxmlformats.org/officeDocument/2006/relationships/hyperlink" Target="https://uk.wikipedia.org/wiki/%D0%A1%D0%BE%D1%8E%D0%B7_%D0%A0%D0%B0%D0%B4%D1%8F%D0%BD%D1%81%D1%8C%D0%BA%D0%B8%D1%85_%D0%A1%D0%BE%D1%86%D1%96%D0%B0%D0%BB%D1%96%D1%81%D1%82%D0%B8%D1%87%D0%BD%D0%B8%D1%85_%D0%A0%D0%B5%D1%81%D0%BF%D1%83%D0%B1%D0%BB%D1%96%D0%BA" TargetMode="External"/><Relationship Id="rId4" Type="http://schemas.openxmlformats.org/officeDocument/2006/relationships/hyperlink" Target="https://uk.wikipedia.org/wiki/%D0%A8%D0%BE%D0%B2%D1%96%D0%BD%D1%96%D0%B7%D0%BC" TargetMode="External"/><Relationship Id="rId9" Type="http://schemas.openxmlformats.org/officeDocument/2006/relationships/hyperlink" Target="https://uk.wikipedia.org/wiki/%D0%93%D0%B5%D0%BE%D0%BF%D0%BE%D0%BB%D1%96%D1%82%D0%B8%D0%BA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341620" cy="221969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uk-UA" dirty="0"/>
              <a:t>Складові професійних </a:t>
            </a:r>
            <a:r>
              <a:rPr lang="uk-UA" dirty="0" err="1"/>
              <a:t>компетентностей</a:t>
            </a:r>
            <a:br>
              <a:rPr lang="uk-UA" dirty="0"/>
            </a:br>
            <a:r>
              <a:rPr lang="uk-UA" dirty="0"/>
              <a:t>вчителя</a:t>
            </a:r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2400" b="1" dirty="0"/>
              <a:t>                 КУ « ЦПРПП ВМР»</a:t>
            </a:r>
          </a:p>
          <a:p>
            <a:pPr algn="ctr" rtl="0"/>
            <a:r>
              <a:rPr lang="uk-UA" sz="2400" b="1" dirty="0"/>
              <a:t>Консультант </a:t>
            </a:r>
            <a:r>
              <a:rPr lang="uk-UA" sz="2400" b="1" dirty="0" err="1"/>
              <a:t>К.Маліцька</a:t>
            </a:r>
            <a:endParaRPr lang="uk-UA" sz="2400" b="1" dirty="0"/>
          </a:p>
        </p:txBody>
      </p:sp>
      <p:pic>
        <p:nvPicPr>
          <p:cNvPr id="4" name="Місце для зображення 3" descr="Відкрита книга на столі, розмиті книжкові полиці на задньому плані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6BD6A-FC18-4554-9CF9-5E64F43E7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037" y="0"/>
            <a:ext cx="12192000" cy="674716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C5844C-34C9-4A89-A667-98060629F907}"/>
              </a:ext>
            </a:extLst>
          </p:cNvPr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</a:pPr>
            <a:endParaRPr lang="uk-UA" sz="4000" dirty="0">
              <a:solidFill>
                <a:srgbClr val="51484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B4BA384-F914-4320-BA7C-C95220A6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AE2A50A-481F-4029-9681-90D830C0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262" y="1616222"/>
            <a:ext cx="9292491" cy="520714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000" dirty="0"/>
              <a:t>   </a:t>
            </a:r>
            <a:r>
              <a:rPr lang="uk-UA" sz="4000" dirty="0">
                <a:latin typeface="Arial Black" panose="020B0A04020102020204" pitchFamily="34" charset="0"/>
              </a:rPr>
              <a:t>Ніколи</a:t>
            </a:r>
          </a:p>
          <a:p>
            <a:r>
              <a:rPr lang="uk-UA" sz="4000" dirty="0">
                <a:latin typeface="Arial Black" panose="020B0A04020102020204" pitchFamily="34" charset="0"/>
              </a:rPr>
              <a:t>  «Окраїна»</a:t>
            </a:r>
          </a:p>
          <a:p>
            <a:r>
              <a:rPr lang="uk-UA" sz="4000" dirty="0">
                <a:latin typeface="Arial Black" panose="020B0A04020102020204" pitchFamily="34" charset="0"/>
              </a:rPr>
              <a:t> Ленін створив в 1917</a:t>
            </a:r>
          </a:p>
          <a:p>
            <a:pPr marL="0" indent="0">
              <a:buNone/>
            </a:pPr>
            <a:r>
              <a:rPr lang="uk-UA" sz="4000" dirty="0">
                <a:latin typeface="Arial Black" panose="020B0A04020102020204" pitchFamily="34" charset="0"/>
              </a:rPr>
              <a:t>                  тому !!!</a:t>
            </a:r>
          </a:p>
          <a:p>
            <a:pPr marL="0" indent="0">
              <a:buNone/>
            </a:pPr>
            <a:r>
              <a:rPr lang="uk-UA" sz="4000" dirty="0"/>
              <a:t>      </a:t>
            </a:r>
            <a:r>
              <a:rPr lang="uk-UA" sz="4000" b="1" dirty="0">
                <a:solidFill>
                  <a:srgbClr val="C00000"/>
                </a:solidFill>
              </a:rPr>
              <a:t>Денацифікація +       </a:t>
            </a:r>
            <a:r>
              <a:rPr lang="uk-UA" sz="4000" b="1" dirty="0" err="1">
                <a:solidFill>
                  <a:srgbClr val="C00000"/>
                </a:solidFill>
              </a:rPr>
              <a:t>демілітаризація+дебандеризація</a:t>
            </a:r>
            <a:r>
              <a:rPr lang="en-US" sz="4000" dirty="0"/>
              <a:t>=</a:t>
            </a:r>
            <a:endParaRPr lang="uk-UA" sz="4000" dirty="0"/>
          </a:p>
          <a:p>
            <a:pPr marL="0" indent="0" algn="ctr">
              <a:buNone/>
            </a:pPr>
            <a:r>
              <a:rPr lang="uk-UA" sz="4000" b="1" dirty="0"/>
              <a:t>ГЕНОЦИД</a:t>
            </a:r>
            <a:endParaRPr lang="ru-RU" sz="4000" b="1" dirty="0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3E049317-DEEB-461C-A3C6-3427CE0AE65C}"/>
              </a:ext>
            </a:extLst>
          </p:cNvPr>
          <p:cNvSpPr/>
          <p:nvPr/>
        </p:nvSpPr>
        <p:spPr>
          <a:xfrm>
            <a:off x="2149230" y="297730"/>
            <a:ext cx="7955351" cy="109696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800"/>
              </a:spcBef>
            </a:pPr>
            <a:r>
              <a:rPr lang="uk-UA" sz="3200" dirty="0">
                <a:solidFill>
                  <a:srgbClr val="51484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Ім’я  « Україна» сьогодні з </a:t>
            </a:r>
          </a:p>
          <a:p>
            <a:pPr lvl="0" algn="ctr">
              <a:lnSpc>
                <a:spcPct val="90000"/>
              </a:lnSpc>
              <a:spcBef>
                <a:spcPts val="1800"/>
              </a:spcBef>
            </a:pPr>
            <a:r>
              <a:rPr lang="uk-UA" sz="3200" dirty="0">
                <a:solidFill>
                  <a:srgbClr val="51484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московської дзвіниці</a:t>
            </a:r>
          </a:p>
        </p:txBody>
      </p:sp>
    </p:spTree>
    <p:extLst>
      <p:ext uri="{BB962C8B-B14F-4D97-AF65-F5344CB8AC3E}">
        <p14:creationId xmlns:p14="http://schemas.microsoft.com/office/powerpoint/2010/main" val="18005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FE74CD-13F5-4597-B5F9-CC0F31C7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7"/>
          <a:stretch/>
        </p:blipFill>
        <p:spPr>
          <a:xfrm>
            <a:off x="-112202" y="-62917"/>
            <a:ext cx="2281805" cy="692091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594DA6-9E1E-4A5F-82CF-2F8E6D5E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250" y="76200"/>
            <a:ext cx="8837331" cy="1096962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1187р.- </a:t>
            </a:r>
            <a:r>
              <a:rPr lang="uk-UA" b="1" dirty="0">
                <a:solidFill>
                  <a:srgbClr val="C00000"/>
                </a:solidFill>
              </a:rPr>
              <a:t>перша ??? </a:t>
            </a:r>
            <a:r>
              <a:rPr lang="uk-UA" b="1" dirty="0">
                <a:solidFill>
                  <a:srgbClr val="0070C0"/>
                </a:solidFill>
              </a:rPr>
              <a:t>письмова згадка « Україна»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64243C4-9BD4-4995-832E-B454573C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647" y="1600199"/>
            <a:ext cx="5269207" cy="457200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Київський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  Галицько- Волинський літописи</a:t>
            </a:r>
            <a:r>
              <a:rPr lang="uk-UA" sz="3200" dirty="0"/>
              <a:t>,</a:t>
            </a:r>
            <a:endParaRPr lang="en-US" sz="3200" dirty="0"/>
          </a:p>
          <a:p>
            <a:pPr marL="0" indent="0">
              <a:buNone/>
            </a:pPr>
            <a:r>
              <a:rPr lang="uk-UA" sz="3200" b="1" dirty="0">
                <a:solidFill>
                  <a:srgbClr val="7030A0"/>
                </a:solidFill>
              </a:rPr>
              <a:t>« Повість минулих літ…»  </a:t>
            </a:r>
            <a:r>
              <a:rPr lang="uk-UA" sz="3200" dirty="0"/>
              <a:t>в </a:t>
            </a:r>
            <a:r>
              <a:rPr lang="uk-UA" sz="3200" dirty="0" err="1"/>
              <a:t>Іпатському</a:t>
            </a:r>
            <a:r>
              <a:rPr lang="uk-UA" sz="3200" dirty="0"/>
              <a:t>  списку </a:t>
            </a:r>
            <a:r>
              <a:rPr lang="en-US" sz="3200" dirty="0"/>
              <a:t>(</a:t>
            </a:r>
            <a:r>
              <a:rPr lang="uk-UA" sz="3200" dirty="0"/>
              <a:t>Х</a:t>
            </a:r>
            <a:r>
              <a:rPr lang="en-US" sz="3200" dirty="0"/>
              <a:t>V</a:t>
            </a:r>
            <a:r>
              <a:rPr lang="uk-UA" sz="2800" dirty="0"/>
              <a:t>ст.</a:t>
            </a:r>
            <a:r>
              <a:rPr lang="en-US" sz="3200" dirty="0"/>
              <a:t>)</a:t>
            </a:r>
            <a:r>
              <a:rPr lang="uk-UA" sz="3200" dirty="0"/>
              <a:t> знайдені  на </a:t>
            </a:r>
            <a:r>
              <a:rPr lang="uk-UA" sz="3200" dirty="0" err="1"/>
              <a:t>поч</a:t>
            </a:r>
            <a:r>
              <a:rPr lang="uk-UA" sz="3200" dirty="0"/>
              <a:t>. ХІХ ст. </a:t>
            </a:r>
          </a:p>
          <a:p>
            <a:pPr marL="0" indent="0">
              <a:buNone/>
            </a:pPr>
            <a:r>
              <a:rPr lang="uk-UA" sz="3200" dirty="0"/>
              <a:t>( </a:t>
            </a:r>
            <a:r>
              <a:rPr lang="uk-UA" sz="2800" dirty="0"/>
              <a:t>монастир  біля Костроми</a:t>
            </a:r>
            <a:r>
              <a:rPr lang="uk-UA" sz="3200" dirty="0"/>
              <a:t>)</a:t>
            </a:r>
            <a:endParaRPr lang="ru-RU" sz="3200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DD97045-0520-4463-9161-EBA0ECE19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8250" y="1600200"/>
            <a:ext cx="3847750" cy="4572000"/>
          </a:xfrm>
        </p:spPr>
        <p:txBody>
          <a:bodyPr>
            <a:normAutofit/>
          </a:bodyPr>
          <a:lstStyle/>
          <a:p>
            <a:r>
              <a:rPr lang="uk-UA" sz="3200" dirty="0"/>
              <a:t>« </a:t>
            </a:r>
            <a:r>
              <a:rPr lang="uk-UA" sz="3200" dirty="0" err="1"/>
              <a:t>укри</a:t>
            </a:r>
            <a:r>
              <a:rPr lang="uk-UA" sz="3200" dirty="0"/>
              <a:t>» в хроніці ІХ ст. Адама Бременського;</a:t>
            </a:r>
          </a:p>
          <a:p>
            <a:r>
              <a:rPr lang="uk-UA" sz="3200" dirty="0"/>
              <a:t> «Хроніка саксів» </a:t>
            </a:r>
          </a:p>
          <a:p>
            <a:r>
              <a:rPr lang="uk-UA" sz="3200" dirty="0"/>
              <a:t>( 954р.) </a:t>
            </a:r>
            <a:r>
              <a:rPr lang="uk-UA" sz="3200" dirty="0" err="1"/>
              <a:t>Віндукінда</a:t>
            </a:r>
            <a:r>
              <a:rPr lang="uk-UA" sz="3200" dirty="0"/>
              <a:t>   </a:t>
            </a:r>
            <a:r>
              <a:rPr lang="uk-UA" sz="3200" dirty="0" err="1"/>
              <a:t>Корвейського</a:t>
            </a:r>
            <a:endParaRPr lang="uk-UA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41886E-0604-4830-AEA1-4F8D68DF4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60" y="4553096"/>
            <a:ext cx="2025073" cy="20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31533-2B8D-46AF-BB61-EC265C20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86" y="214602"/>
            <a:ext cx="9980682" cy="1096962"/>
          </a:xfrm>
        </p:spPr>
        <p:txBody>
          <a:bodyPr/>
          <a:lstStyle/>
          <a:p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ман</a:t>
            </a:r>
            <a:r>
              <a:rPr lang="uk-UA" dirty="0"/>
              <a:t>і</a:t>
            </a:r>
            <a:r>
              <a:rPr lang="ru-RU" dirty="0" err="1"/>
              <a:t>пуляцій</a:t>
            </a:r>
            <a:r>
              <a:rPr lang="ru-RU" dirty="0"/>
              <a:t>.       </a:t>
            </a:r>
            <a:r>
              <a:rPr lang="ru-RU" b="1" dirty="0" err="1">
                <a:solidFill>
                  <a:srgbClr val="7030A0"/>
                </a:solidFill>
              </a:rPr>
              <a:t>Україна</a:t>
            </a:r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була</a:t>
            </a:r>
            <a:r>
              <a:rPr lang="ru-RU" b="1" dirty="0">
                <a:solidFill>
                  <a:srgbClr val="7030A0"/>
                </a:solidFill>
              </a:rPr>
              <a:t>, є і буде!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6A9A5-8EE6-45C8-9E77-6035DE7A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311564"/>
            <a:ext cx="11877964" cy="547023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b="1" dirty="0"/>
              <a:t>1123р. </a:t>
            </a:r>
            <a:r>
              <a:rPr lang="uk-UA" dirty="0"/>
              <a:t>Данило </a:t>
            </a:r>
            <a:r>
              <a:rPr lang="uk-UA" i="1" dirty="0"/>
              <a:t>« вернувся додому з братом ( Васильком) і забрав </a:t>
            </a:r>
            <a:r>
              <a:rPr lang="uk-UA" i="1" dirty="0" err="1"/>
              <a:t>Берестій</a:t>
            </a:r>
            <a:r>
              <a:rPr lang="uk-UA" i="1" dirty="0"/>
              <a:t>, І </a:t>
            </a:r>
            <a:r>
              <a:rPr lang="uk-UA" i="1" dirty="0" err="1"/>
              <a:t>Угровськ</a:t>
            </a:r>
            <a:r>
              <a:rPr lang="uk-UA" i="1" dirty="0"/>
              <a:t>, і </a:t>
            </a:r>
            <a:r>
              <a:rPr lang="uk-UA" i="1" dirty="0" err="1"/>
              <a:t>Верещин</a:t>
            </a:r>
            <a:r>
              <a:rPr lang="uk-UA" i="1" dirty="0"/>
              <a:t>, і </a:t>
            </a:r>
            <a:r>
              <a:rPr lang="uk-UA" i="1" dirty="0" err="1"/>
              <a:t>Столп’є</a:t>
            </a:r>
            <a:r>
              <a:rPr lang="uk-UA" i="1" dirty="0"/>
              <a:t>,.. </a:t>
            </a:r>
            <a:r>
              <a:rPr lang="uk-UA" b="1" i="1" dirty="0"/>
              <a:t>І всю Україну</a:t>
            </a:r>
            <a:r>
              <a:rPr lang="uk-UA" i="1" dirty="0"/>
              <a:t>»</a:t>
            </a:r>
          </a:p>
          <a:p>
            <a:r>
              <a:rPr lang="uk-UA" b="1" dirty="0"/>
              <a:t>1187р.</a:t>
            </a:r>
            <a:r>
              <a:rPr lang="uk-UA" dirty="0"/>
              <a:t> Володимир Глібович </a:t>
            </a:r>
            <a:r>
              <a:rPr lang="uk-UA" i="1" dirty="0"/>
              <a:t>« …і плакали по ньому всі </a:t>
            </a:r>
            <a:r>
              <a:rPr lang="uk-UA" i="1" dirty="0" err="1"/>
              <a:t>переяславці.За</a:t>
            </a:r>
            <a:r>
              <a:rPr lang="uk-UA" i="1" dirty="0"/>
              <a:t> ним же </a:t>
            </a:r>
            <a:r>
              <a:rPr lang="uk-UA" b="1" i="1" dirty="0"/>
              <a:t>Україна</a:t>
            </a:r>
            <a:r>
              <a:rPr lang="uk-UA" i="1" dirty="0"/>
              <a:t> багато потужила»;</a:t>
            </a:r>
          </a:p>
          <a:p>
            <a:r>
              <a:rPr lang="uk-UA" b="1" dirty="0"/>
              <a:t>1189р</a:t>
            </a:r>
            <a:r>
              <a:rPr lang="uk-UA" dirty="0"/>
              <a:t>.князь Ростислав « І приїхав же він до </a:t>
            </a:r>
            <a:r>
              <a:rPr lang="uk-UA" b="1" dirty="0"/>
              <a:t>України Галицької</a:t>
            </a:r>
            <a:r>
              <a:rPr lang="uk-UA" dirty="0"/>
              <a:t>.»;</a:t>
            </a:r>
          </a:p>
          <a:p>
            <a:r>
              <a:rPr lang="uk-UA" b="1" dirty="0"/>
              <a:t>1268р</a:t>
            </a:r>
            <a:r>
              <a:rPr lang="uk-UA" dirty="0"/>
              <a:t>.за </a:t>
            </a:r>
            <a:r>
              <a:rPr lang="uk-UA" dirty="0" err="1"/>
              <a:t>Шварно</a:t>
            </a:r>
            <a:r>
              <a:rPr lang="uk-UA" dirty="0"/>
              <a:t> , </a:t>
            </a:r>
            <a:r>
              <a:rPr lang="uk-UA" b="1" dirty="0"/>
              <a:t>1332</a:t>
            </a:r>
            <a:r>
              <a:rPr lang="uk-UA" dirty="0"/>
              <a:t> Ольгерд називають люд </a:t>
            </a:r>
            <a:r>
              <a:rPr lang="uk-UA" b="1" dirty="0"/>
              <a:t>« </a:t>
            </a:r>
            <a:r>
              <a:rPr lang="uk-UA" b="1" dirty="0" err="1"/>
              <a:t>українянинами</a:t>
            </a:r>
            <a:r>
              <a:rPr lang="uk-UA" b="1" dirty="0"/>
              <a:t>»;</a:t>
            </a:r>
          </a:p>
          <a:p>
            <a:r>
              <a:rPr lang="uk-UA" b="1" dirty="0"/>
              <a:t>1517р.</a:t>
            </a:r>
            <a:r>
              <a:rPr lang="uk-UA" dirty="0"/>
              <a:t>король Зигмунд І послав старосту Лянцкоронського «</a:t>
            </a:r>
            <a:r>
              <a:rPr lang="uk-UA" b="1" i="1" dirty="0"/>
              <a:t>на Україну </a:t>
            </a:r>
            <a:r>
              <a:rPr lang="uk-UA" b="1" i="1" dirty="0" err="1"/>
              <a:t>собирати</a:t>
            </a:r>
            <a:r>
              <a:rPr lang="uk-UA" b="1" i="1" dirty="0"/>
              <a:t> люд.» </a:t>
            </a:r>
            <a:r>
              <a:rPr lang="uk-UA" dirty="0"/>
              <a:t> Густинський літопис.</a:t>
            </a:r>
          </a:p>
          <a:p>
            <a:r>
              <a:rPr lang="uk-UA" b="1" dirty="0"/>
              <a:t>1608р. </a:t>
            </a:r>
            <a:r>
              <a:rPr lang="uk-UA" dirty="0"/>
              <a:t>Поділля – це Україна « </a:t>
            </a:r>
            <a:r>
              <a:rPr lang="uk-UA" i="1" dirty="0"/>
              <a:t>татари </a:t>
            </a:r>
            <a:r>
              <a:rPr lang="uk-UA" b="1" i="1" dirty="0"/>
              <a:t>Україну</a:t>
            </a:r>
            <a:r>
              <a:rPr lang="uk-UA" i="1" dirty="0"/>
              <a:t> коло Вінниці, Гайсина і Шаргорода пусто</a:t>
            </a:r>
            <a:r>
              <a:rPr lang="uk-UA" dirty="0"/>
              <a:t>шили»</a:t>
            </a:r>
          </a:p>
          <a:p>
            <a:r>
              <a:rPr lang="uk-UA" b="1" dirty="0"/>
              <a:t>1625р.</a:t>
            </a:r>
            <a:r>
              <a:rPr lang="uk-UA" dirty="0"/>
              <a:t>козацька інструкція     « </a:t>
            </a:r>
            <a:r>
              <a:rPr lang="uk-UA" b="1" dirty="0"/>
              <a:t>на Україні </a:t>
            </a:r>
            <a:r>
              <a:rPr lang="uk-UA" dirty="0"/>
              <a:t>або за Порогами мешкають»</a:t>
            </a:r>
          </a:p>
          <a:p>
            <a:r>
              <a:rPr lang="uk-UA" b="1" dirty="0"/>
              <a:t>1649р</a:t>
            </a:r>
            <a:r>
              <a:rPr lang="uk-UA" dirty="0"/>
              <a:t>. Переговори в Переяславі Хмельницького  </a:t>
            </a:r>
            <a:r>
              <a:rPr lang="uk-UA" i="1" dirty="0"/>
              <a:t>«Не </a:t>
            </a:r>
            <a:r>
              <a:rPr lang="uk-UA" i="1" dirty="0" err="1"/>
              <a:t>постоїть</a:t>
            </a:r>
            <a:r>
              <a:rPr lang="uk-UA" i="1" dirty="0"/>
              <a:t> нога жодного князя і шляхти тут в </a:t>
            </a:r>
            <a:r>
              <a:rPr lang="uk-UA" b="1" i="1" dirty="0"/>
              <a:t>Україні</a:t>
            </a:r>
            <a:r>
              <a:rPr lang="uk-UA" i="1" dirty="0"/>
              <a:t>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027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749ED-822B-4D1B-AB8F-090540F3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31446"/>
            <a:ext cx="9980682" cy="64171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Джерела проти </a:t>
            </a:r>
            <a:r>
              <a:rPr lang="uk-UA" b="1" dirty="0" err="1"/>
              <a:t>рашистських</a:t>
            </a:r>
            <a:r>
              <a:rPr lang="uk-UA" b="1" dirty="0"/>
              <a:t> маніпуляцій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A516F-7A01-4EF6-B892-3A2A1EC94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09" y="1359877"/>
            <a:ext cx="11363568" cy="5205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</a:rPr>
              <a:t>« Україна» вживається в усіх договорах,  дипломатичних документах!</a:t>
            </a:r>
          </a:p>
          <a:p>
            <a:pPr marL="0" indent="0">
              <a:buNone/>
            </a:pPr>
            <a:r>
              <a:rPr lang="uk-UA" b="1" dirty="0"/>
              <a:t>1654р.</a:t>
            </a:r>
            <a:r>
              <a:rPr lang="uk-UA" dirty="0"/>
              <a:t> Під протекцію Москви йде не Мала Русь чи  Військо Запорозьке, а </a:t>
            </a:r>
            <a:r>
              <a:rPr lang="uk-UA" b="1" dirty="0"/>
              <a:t>Україна </a:t>
            </a:r>
          </a:p>
          <a:p>
            <a:pPr marL="0" indent="0">
              <a:buNone/>
            </a:pPr>
            <a:r>
              <a:rPr lang="uk-UA" b="1" dirty="0"/>
              <a:t>1672р</a:t>
            </a:r>
            <a:r>
              <a:rPr lang="uk-UA" dirty="0"/>
              <a:t>. Бучацький договір між Османською імперією і Річчю Посполитою</a:t>
            </a:r>
          </a:p>
          <a:p>
            <a:pPr marL="0" indent="0">
              <a:buNone/>
            </a:pPr>
            <a:r>
              <a:rPr lang="uk-UA" sz="1800" dirty="0"/>
              <a:t>У передмові Едварда Брауна( </a:t>
            </a:r>
            <a:r>
              <a:rPr lang="uk-UA" sz="1800" dirty="0" err="1"/>
              <a:t>англ</a:t>
            </a:r>
            <a:r>
              <a:rPr lang="uk-UA" sz="1800" dirty="0"/>
              <a:t>.) до праці П’єра Шевальє « Про походження, країну, звичаї, урядування та релігію козаків»:  </a:t>
            </a:r>
            <a:r>
              <a:rPr lang="uk-UA" sz="1800" b="1" i="1" dirty="0"/>
              <a:t>Україна</a:t>
            </a:r>
            <a:r>
              <a:rPr lang="uk-UA" sz="1800" i="1" dirty="0"/>
              <a:t> – це регіон Європи, « її мешканці виявили таку велику звитягу у воєнних діях, що не поступається іншим націям».</a:t>
            </a:r>
          </a:p>
          <a:p>
            <a:pPr marL="0" indent="0">
              <a:buNone/>
            </a:pPr>
            <a:r>
              <a:rPr lang="uk-UA" sz="1800" b="1" dirty="0"/>
              <a:t>1710р</a:t>
            </a:r>
            <a:r>
              <a:rPr lang="uk-UA" sz="1800" dirty="0"/>
              <a:t>. Конституція « Найясніші Королі Шведські вічними протекторами </a:t>
            </a:r>
            <a:r>
              <a:rPr lang="uk-UA" sz="1800" b="1" dirty="0"/>
              <a:t>України</a:t>
            </a:r>
            <a:r>
              <a:rPr lang="uk-UA" sz="1800" dirty="0"/>
              <a:t> титулувалися»</a:t>
            </a:r>
          </a:p>
          <a:p>
            <a:pPr marL="0" indent="0">
              <a:buNone/>
            </a:pPr>
            <a:r>
              <a:rPr lang="uk-UA" sz="1800" b="1" dirty="0"/>
              <a:t>Літопис Граб’янка  </a:t>
            </a:r>
            <a:r>
              <a:rPr lang="uk-UA" sz="1800" dirty="0"/>
              <a:t>114 разів вживається термін  «Україна»</a:t>
            </a:r>
          </a:p>
          <a:p>
            <a:r>
              <a:rPr lang="uk-UA" b="1" dirty="0"/>
              <a:t>1731</a:t>
            </a:r>
            <a:r>
              <a:rPr lang="uk-UA" dirty="0"/>
              <a:t> Вольтер в « Історії Карла ХІІ» – Мазепа- « принц України»</a:t>
            </a:r>
          </a:p>
          <a:p>
            <a:r>
              <a:rPr lang="uk-UA" b="1" i="1" dirty="0" err="1"/>
              <a:t>Г.Л.де</a:t>
            </a:r>
            <a:r>
              <a:rPr lang="uk-UA" b="1" i="1" dirty="0"/>
              <a:t> </a:t>
            </a:r>
            <a:r>
              <a:rPr lang="uk-UA" b="1" i="1" dirty="0" err="1"/>
              <a:t>Боплан</a:t>
            </a:r>
            <a:r>
              <a:rPr lang="uk-UA" b="1" i="1" dirty="0"/>
              <a:t> </a:t>
            </a:r>
            <a:r>
              <a:rPr lang="uk-UA" dirty="0"/>
              <a:t>карти « Загальний опис України…», « Спеціальний і докладний план України..»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A1CBE2C-C331-4442-A783-67487422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5" y="286603"/>
            <a:ext cx="11043385" cy="96468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b="1" dirty="0"/>
              <a:t>           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протистояння ідеології  рашизму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2D9153A-C6B6-4CCA-A4A0-05D094AA2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27194"/>
              </p:ext>
            </p:extLst>
          </p:nvPr>
        </p:nvGraphicFramePr>
        <p:xfrm>
          <a:off x="0" y="1620254"/>
          <a:ext cx="12191999" cy="51295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7697">
                  <a:extLst>
                    <a:ext uri="{9D8B030D-6E8A-4147-A177-3AD203B41FA5}">
                      <a16:colId xmlns:a16="http://schemas.microsoft.com/office/drawing/2014/main" val="1475767918"/>
                    </a:ext>
                  </a:extLst>
                </a:gridCol>
                <a:gridCol w="4210567">
                  <a:extLst>
                    <a:ext uri="{9D8B030D-6E8A-4147-A177-3AD203B41FA5}">
                      <a16:colId xmlns:a16="http://schemas.microsoft.com/office/drawing/2014/main" val="2875294185"/>
                    </a:ext>
                  </a:extLst>
                </a:gridCol>
                <a:gridCol w="4163735">
                  <a:extLst>
                    <a:ext uri="{9D8B030D-6E8A-4147-A177-3AD203B41FA5}">
                      <a16:colId xmlns:a16="http://schemas.microsoft.com/office/drawing/2014/main" val="2167064058"/>
                    </a:ext>
                  </a:extLst>
                </a:gridCol>
              </a:tblGrid>
              <a:tr h="1650381">
                <a:tc>
                  <a:txBody>
                    <a:bodyPr/>
                    <a:lstStyle/>
                    <a:p>
                      <a:r>
                        <a:rPr lang="uk-U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збереження та розвиток української історичної освіти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подальше формування в української учнівської молоді патріотизму</a:t>
                      </a: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усвідомлення     загальнолюдських цінностей 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30956"/>
                  </a:ext>
                </a:extLst>
              </a:tr>
              <a:tr h="1650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несприйняття імперської і шовіністичної ідеології 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продовжувати формування в учнівства української історичної пам’яті</a:t>
                      </a:r>
                    </a:p>
                    <a:p>
                      <a:pPr algn="r"/>
                      <a:r>
                        <a:rPr lang="uk-UA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Дослідницькі </a:t>
                      </a:r>
                      <a:r>
                        <a:rPr lang="uk-UA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проєкти</a:t>
                      </a:r>
                      <a:r>
                        <a:rPr lang="uk-UA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46782"/>
                  </a:ext>
                </a:extLst>
              </a:tr>
              <a:tr h="1650381">
                <a:tc>
                  <a:txBody>
                    <a:bodyPr/>
                    <a:lstStyle/>
                    <a:p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українська історична освіта - це не « дзеркало» </a:t>
                      </a:r>
                      <a:r>
                        <a:rPr kumimoji="0" lang="uk-UA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масковії</a:t>
                      </a: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 і  не « </a:t>
                      </a:r>
                      <a:r>
                        <a:rPr kumimoji="0" lang="uk-UA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печалька</a:t>
                      </a: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розуміння єдності України та українського народу з Європою 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9544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40C2B1-1855-4089-B591-C0E2D228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68" y="3129094"/>
            <a:ext cx="4496499" cy="36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Н</a:t>
            </a:r>
            <a:r>
              <a:rPr lang="ru-RU" b="1" dirty="0" err="1">
                <a:solidFill>
                  <a:srgbClr val="002060"/>
                </a:solidFill>
              </a:rPr>
              <a:t>аказ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Міністерства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розвитку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економіки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торгівлі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сільського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господарства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23.12.2020 № 2736-20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sz="3600" b="1" dirty="0" err="1">
                <a:solidFill>
                  <a:srgbClr val="FF0000"/>
                </a:solidFill>
              </a:rPr>
              <a:t>Загальні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компетентності</a:t>
            </a:r>
            <a:r>
              <a:rPr lang="ru-RU" sz="3600" dirty="0">
                <a:solidFill>
                  <a:srgbClr val="FF0000"/>
                </a:solidFill>
              </a:rPr>
              <a:t> </a:t>
            </a:r>
          </a:p>
          <a:p>
            <a:r>
              <a:rPr lang="ru-RU" sz="3600" b="1" i="1" dirty="0" err="1">
                <a:solidFill>
                  <a:srgbClr val="0070C0"/>
                </a:solidFill>
              </a:rPr>
              <a:t>громадянська</a:t>
            </a:r>
            <a:r>
              <a:rPr lang="ru-RU" sz="3600" b="1" i="1" dirty="0">
                <a:solidFill>
                  <a:srgbClr val="0070C0"/>
                </a:solidFill>
              </a:rPr>
              <a:t>,</a:t>
            </a:r>
          </a:p>
          <a:p>
            <a:r>
              <a:rPr lang="ru-RU" sz="3600" b="1" i="1" dirty="0" err="1">
                <a:solidFill>
                  <a:srgbClr val="0070C0"/>
                </a:solidFill>
              </a:rPr>
              <a:t>соціальна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</a:p>
          <a:p>
            <a:r>
              <a:rPr lang="ru-RU" sz="3600" b="1" i="1" dirty="0">
                <a:solidFill>
                  <a:srgbClr val="0070C0"/>
                </a:solidFill>
              </a:rPr>
              <a:t>культурна, </a:t>
            </a:r>
          </a:p>
          <a:p>
            <a:r>
              <a:rPr lang="ru-RU" sz="3600" b="1" i="1" dirty="0" err="1">
                <a:solidFill>
                  <a:srgbClr val="0070C0"/>
                </a:solidFill>
              </a:rPr>
              <a:t>лідерська</a:t>
            </a:r>
            <a:r>
              <a:rPr lang="ru-RU" sz="3600" b="1" i="1" dirty="0">
                <a:solidFill>
                  <a:srgbClr val="0070C0"/>
                </a:solidFill>
              </a:rPr>
              <a:t> та </a:t>
            </a:r>
            <a:r>
              <a:rPr lang="ru-RU" sz="3600" b="1" i="1" dirty="0" err="1">
                <a:solidFill>
                  <a:srgbClr val="0070C0"/>
                </a:solidFill>
              </a:rPr>
              <a:t>підприємницька</a:t>
            </a:r>
            <a:endParaRPr lang="uk-UA" sz="3600" b="1" i="1" dirty="0">
              <a:solidFill>
                <a:srgbClr val="0070C0"/>
              </a:solidFill>
            </a:endParaRPr>
          </a:p>
          <a:p>
            <a:pPr marL="0" indent="0" rtl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3F5D94-6178-4BBD-8868-CC08DAED9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33"/>
          <a:stretch/>
        </p:blipFill>
        <p:spPr>
          <a:xfrm>
            <a:off x="8318090" y="1942485"/>
            <a:ext cx="2138517" cy="24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FF471-B9FB-4ED7-8A02-BA7E66AA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865" y="67811"/>
            <a:ext cx="9980682" cy="1096962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Професійні компетентності вчителя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E0781-A60D-4E0A-86DC-2FC97D31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070" y="1383323"/>
            <a:ext cx="3626491" cy="48308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b="1" u="sng" dirty="0" err="1">
                <a:solidFill>
                  <a:srgbClr val="7030A0"/>
                </a:solidFill>
              </a:rPr>
              <a:t>мовно-комунікативна</a:t>
            </a:r>
            <a:r>
              <a:rPr lang="ru-RU" sz="2800" b="1" u="sng" dirty="0">
                <a:solidFill>
                  <a:srgbClr val="7030A0"/>
                </a:solidFill>
              </a:rPr>
              <a:t>;</a:t>
            </a:r>
          </a:p>
          <a:p>
            <a:pPr lvl="0"/>
            <a:r>
              <a:rPr lang="ru-RU" sz="2800" b="1" u="sng" dirty="0">
                <a:solidFill>
                  <a:srgbClr val="7030A0"/>
                </a:solidFill>
              </a:rPr>
              <a:t>предметно-методична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/>
            <a:r>
              <a:rPr lang="ru-RU" sz="2800" b="1" dirty="0" err="1">
                <a:solidFill>
                  <a:srgbClr val="7030A0"/>
                </a:solidFill>
              </a:rPr>
              <a:t>інформаційно-цифрова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/>
            <a:r>
              <a:rPr lang="ru-RU" sz="2800" b="1" dirty="0" err="1">
                <a:solidFill>
                  <a:srgbClr val="7030A0"/>
                </a:solidFill>
              </a:rPr>
              <a:t>психологічна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/>
            <a:r>
              <a:rPr lang="ru-RU" sz="2800" b="1" u="sng" dirty="0" err="1">
                <a:solidFill>
                  <a:srgbClr val="7030A0"/>
                </a:solidFill>
              </a:rPr>
              <a:t>емоційно-етична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/>
            <a:r>
              <a:rPr lang="ru-RU" sz="2800" b="1" dirty="0" err="1">
                <a:solidFill>
                  <a:srgbClr val="7030A0"/>
                </a:solidFill>
              </a:rPr>
              <a:t>педагогічне</a:t>
            </a:r>
            <a:r>
              <a:rPr lang="ru-RU" sz="2800" b="1" dirty="0">
                <a:solidFill>
                  <a:srgbClr val="7030A0"/>
                </a:solidFill>
              </a:rPr>
              <a:t> партнерство;</a:t>
            </a:r>
          </a:p>
          <a:p>
            <a:pPr lvl="0"/>
            <a:r>
              <a:rPr lang="ru-RU" sz="2800" b="1" dirty="0" err="1">
                <a:solidFill>
                  <a:srgbClr val="7030A0"/>
                </a:solidFill>
              </a:rPr>
              <a:t>інклюзивна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7B968D-AB61-433D-B16E-99902CA9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83323"/>
            <a:ext cx="536905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C7FE3-DB77-4F64-9FBF-5825AEBB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Професійні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компетентності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вчителя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02721-594C-43D4-A44F-061991B8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6554176" cy="4089400"/>
          </a:xfrm>
        </p:spPr>
        <p:txBody>
          <a:bodyPr>
            <a:normAutofit fontScale="85000" lnSpcReduction="10000"/>
          </a:bodyPr>
          <a:lstStyle/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здоров’язбережувальна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проєктувальна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прогностична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організаційна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 algn="ctr"/>
            <a:r>
              <a:rPr lang="ru-RU" sz="2800" b="1" u="sng" dirty="0" err="1">
                <a:solidFill>
                  <a:srgbClr val="7030A0"/>
                </a:solidFill>
              </a:rPr>
              <a:t>оцінювально-аналітична</a:t>
            </a:r>
            <a:r>
              <a:rPr lang="ru-RU" sz="2800" b="1" u="sng" dirty="0">
                <a:solidFill>
                  <a:srgbClr val="7030A0"/>
                </a:solidFill>
              </a:rPr>
              <a:t>;</a:t>
            </a:r>
          </a:p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інноваційна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 algn="ctr"/>
            <a:r>
              <a:rPr lang="ru-RU" sz="2800" b="1" dirty="0">
                <a:solidFill>
                  <a:srgbClr val="7030A0"/>
                </a:solidFill>
              </a:rPr>
              <a:t>рефлексивна;</a:t>
            </a:r>
          </a:p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здатність</a:t>
            </a:r>
            <a:r>
              <a:rPr lang="ru-RU" sz="2800" b="1" dirty="0">
                <a:solidFill>
                  <a:srgbClr val="7030A0"/>
                </a:solidFill>
              </a:rPr>
              <a:t> до </a:t>
            </a:r>
            <a:r>
              <a:rPr lang="ru-RU" sz="2800" b="1" dirty="0" err="1">
                <a:solidFill>
                  <a:srgbClr val="7030A0"/>
                </a:solidFill>
              </a:rPr>
              <a:t>навчання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впродовж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життя</a:t>
            </a:r>
            <a:endParaRPr lang="ru-RU" sz="2800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912EB-863D-422D-909F-D3AC7B59A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5" y="1664677"/>
            <a:ext cx="4052888" cy="37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83556-5EF8-4A24-9BFC-39F28EB7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Викладання історії </a:t>
            </a: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4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питання безпеки</a:t>
            </a:r>
            <a:b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 Грицак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03485C-A906-4BF1-8DD5-A4E939F58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299" y="1764322"/>
            <a:ext cx="10231315" cy="4572001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44E53C-12CE-4FB8-9D42-8310A7AD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046" y="1600199"/>
            <a:ext cx="3596054" cy="4572001"/>
          </a:xfrm>
          <a:noFill/>
        </p:spPr>
        <p:txBody>
          <a:bodyPr/>
          <a:lstStyle/>
          <a:p>
            <a:endParaRPr lang="uk-UA" i="1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sz="3600" dirty="0"/>
              <a:t>              </a:t>
            </a:r>
            <a:endParaRPr lang="ru-RU" sz="2800" b="1" dirty="0"/>
          </a:p>
        </p:txBody>
      </p:sp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id="{A228BBE8-3C42-4521-AE3F-36D1087D248F}"/>
              </a:ext>
            </a:extLst>
          </p:cNvPr>
          <p:cNvSpPr/>
          <p:nvPr/>
        </p:nvSpPr>
        <p:spPr>
          <a:xfrm>
            <a:off x="1908423" y="2068946"/>
            <a:ext cx="4972667" cy="1360054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tx1">
                    <a:lumMod val="50000"/>
                  </a:schemeClr>
                </a:solidFill>
              </a:rPr>
              <a:t>ЗМІСТОВІ лінії</a:t>
            </a:r>
            <a:endParaRPr lang="ru-RU" dirty="0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5F5A8B5B-DE89-4FAE-B309-09B065265668}"/>
              </a:ext>
            </a:extLst>
          </p:cNvPr>
          <p:cNvSpPr/>
          <p:nvPr/>
        </p:nvSpPr>
        <p:spPr>
          <a:xfrm>
            <a:off x="1505393" y="4064001"/>
            <a:ext cx="4714143" cy="170872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/>
                </a:solidFill>
              </a:rPr>
              <a:t>Ключові </a:t>
            </a:r>
          </a:p>
          <a:p>
            <a:pPr algn="ctr"/>
            <a:r>
              <a:rPr lang="uk-UA" sz="3600" b="1" dirty="0">
                <a:solidFill>
                  <a:schemeClr val="tx2"/>
                </a:solidFill>
              </a:rPr>
              <a:t>компетентності</a:t>
            </a:r>
            <a:endParaRPr lang="ru-RU" sz="3600" b="1" dirty="0">
              <a:solidFill>
                <a:schemeClr val="tx2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199ED20D-E467-471B-A5FB-2326A29B76D6}"/>
              </a:ext>
            </a:extLst>
          </p:cNvPr>
          <p:cNvSpPr/>
          <p:nvPr/>
        </p:nvSpPr>
        <p:spPr>
          <a:xfrm flipH="1">
            <a:off x="6694941" y="3232727"/>
            <a:ext cx="4464532" cy="1558635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/>
              <a:t>   </a:t>
            </a:r>
            <a:r>
              <a:rPr lang="uk-UA" sz="3600" b="1" dirty="0">
                <a:solidFill>
                  <a:schemeClr val="tx1"/>
                </a:solidFill>
              </a:rPr>
              <a:t>Предметні    компетентності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F1D1A-8617-466C-94B4-98A64C612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162" y="365125"/>
            <a:ext cx="3553838" cy="238780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944FEE7-5979-4D89-9218-FA43D7956692}"/>
              </a:ext>
            </a:extLst>
          </p:cNvPr>
          <p:cNvSpPr txBox="1">
            <a:spLocks/>
          </p:cNvSpPr>
          <p:nvPr/>
        </p:nvSpPr>
        <p:spPr>
          <a:xfrm>
            <a:off x="1" y="669925"/>
            <a:ext cx="8638162" cy="7524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Актуальні  дефініції оновлених програм</a:t>
            </a:r>
            <a:b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історії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1C39FB-6FAB-4A88-98D7-E5E437761513}"/>
              </a:ext>
            </a:extLst>
          </p:cNvPr>
          <p:cNvSpPr/>
          <p:nvPr/>
        </p:nvSpPr>
        <p:spPr>
          <a:xfrm>
            <a:off x="300893" y="1842915"/>
            <a:ext cx="12192000" cy="452431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sz="3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геноцид»,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«геополітика»,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«демократія», «експансія», «ідеологія»,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«імперія», «колоніалізм», </a:t>
            </a:r>
            <a:r>
              <a:rPr kumimoji="0" lang="uk-UA" sz="3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«ксенофобія»,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«націоналізм», «національна держава», «нація», </a:t>
            </a:r>
            <a:r>
              <a:rPr kumimoji="0" lang="uk-UA" sz="36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«політика “умиротворення”»,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«політична нація», «репарація», «республіка», «сепаратистський рух», «тоталітаризм» та його різновиди («комунізм», «фашизм», «нацизм», </a:t>
            </a:r>
            <a:r>
              <a:rPr kumimoji="0" lang="uk-UA" sz="3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sz="36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рашизм</a:t>
            </a:r>
            <a:r>
              <a:rPr kumimoji="0" lang="uk-UA" sz="3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endParaRPr kumimoji="0" lang="ru-RU" sz="36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8B4DDC-7CB3-4B5D-BD57-2CE5B9815D42}"/>
              </a:ext>
            </a:extLst>
          </p:cNvPr>
          <p:cNvSpPr/>
          <p:nvPr/>
        </p:nvSpPr>
        <p:spPr>
          <a:xfrm>
            <a:off x="323273" y="295564"/>
            <a:ext cx="114016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Раши́зм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політична </a:t>
            </a:r>
            <a:r>
              <a:rPr lang="uk-UA" sz="3200" i="1" u="sng" dirty="0" err="1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ідеологіїя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практика 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владного режиму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 err="1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XX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початку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XXI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століття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базується на ідеях: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«особливої цивілізаційної місії» росіян;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</a:t>
            </a:r>
            <a:r>
              <a:rPr lang="uk-UA" sz="3200" i="1" u="sng" dirty="0" err="1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старшості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братнього народу»</a:t>
            </a:r>
            <a:r>
              <a:rPr lang="uk-UA" sz="3200" i="1" u="sng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нетерпимості до елементів культури інших народів;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тоталітаризму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>
                <a:solidFill>
                  <a:srgbClr val="A1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імперіалізму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радянського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типу;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російського православ’я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моральної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доктрини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геополітичних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інструментів впливу (енергоносії для європейських країн, військова сила, стосовно країн, що входять до сфери впливу</a:t>
            </a:r>
            <a:r>
              <a:rPr lang="ru-RU" sz="3200" i="1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i="1" u="sng" dirty="0" err="1">
                <a:solidFill>
                  <a:srgbClr val="D317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dirty="0">
                <a:solidFill>
                  <a:srgbClr val="2C2F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4E1DEF8-FF01-452A-9D44-3AC03671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5">
                    <a:lumMod val="50000"/>
                  </a:schemeClr>
                </a:solidFill>
              </a:rPr>
              <a:t>Постулати історичної « пам’яті» </a:t>
            </a:r>
            <a:r>
              <a:rPr lang="uk-UA" sz="3600" b="1" dirty="0" err="1">
                <a:solidFill>
                  <a:schemeClr val="accent5">
                    <a:lumMod val="50000"/>
                  </a:schemeClr>
                </a:solidFill>
              </a:rPr>
              <a:t>рф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30E297-04B7-45A0-B7A3-175DD18F3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3" y="1600200"/>
            <a:ext cx="4738253" cy="457199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>
                <a:solidFill>
                  <a:srgbClr val="51484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Катастрофа!- </a:t>
            </a:r>
          </a:p>
          <a:p>
            <a:pPr marL="0" indent="0">
              <a:buNone/>
            </a:pPr>
            <a:r>
              <a:rPr lang="uk-UA" sz="4000" dirty="0">
                <a:solidFill>
                  <a:srgbClr val="51484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« </a:t>
            </a:r>
            <a:r>
              <a:rPr lang="uk-UA" sz="4000" dirty="0" err="1">
                <a:solidFill>
                  <a:srgbClr val="51484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нєту</a:t>
            </a:r>
            <a:r>
              <a:rPr lang="uk-UA" sz="4000" dirty="0">
                <a:solidFill>
                  <a:srgbClr val="51484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uk-UA" sz="4000" dirty="0" err="1">
                <a:solidFill>
                  <a:srgbClr val="51484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ссср</a:t>
            </a:r>
            <a:r>
              <a:rPr lang="uk-UA" sz="4000" dirty="0">
                <a:solidFill>
                  <a:srgbClr val="51484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»!!!</a:t>
            </a:r>
          </a:p>
          <a:p>
            <a:endParaRPr lang="uk-UA" sz="2800" dirty="0">
              <a:solidFill>
                <a:srgbClr val="51484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uk-UA" sz="2800" dirty="0">
              <a:solidFill>
                <a:srgbClr val="51484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uk-UA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Від Івана Грозного до Сталіна </a:t>
            </a: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endParaRPr lang="uk-UA" sz="39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7C45315-44CF-4620-A027-FBE15C285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293" y="1600199"/>
            <a:ext cx="5809110" cy="45719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  «можем </a:t>
            </a:r>
            <a:r>
              <a:rPr lang="uk-UA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павтаріть</a:t>
            </a:r>
            <a:r>
              <a:rPr lang="uk-UA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» </a:t>
            </a:r>
          </a:p>
          <a:p>
            <a:pPr marL="0" indent="0">
              <a:buNone/>
            </a:pPr>
            <a:r>
              <a:rPr lang="uk-UA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«</a:t>
            </a:r>
            <a:r>
              <a:rPr lang="uk-UA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єдіний</a:t>
            </a:r>
            <a:r>
              <a:rPr lang="uk-UA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народ»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FCBCD7-1391-4BE0-A372-AAEDB99E5545}"/>
              </a:ext>
            </a:extLst>
          </p:cNvPr>
          <p:cNvSpPr/>
          <p:nvPr/>
        </p:nvSpPr>
        <p:spPr>
          <a:xfrm>
            <a:off x="3957466" y="324433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535247-E030-4E62-B870-3FE362BF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3009655"/>
            <a:ext cx="2969847" cy="31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D02B97-639B-4B47-98FF-DEA34CE9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ЗЛОЧИНИ ПОЗА ЧАСОМ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6FF808-4D48-4052-AB10-9C2F6E1CC2C5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r="14722"/>
          <a:stretch/>
        </p:blipFill>
        <p:spPr bwMode="auto">
          <a:xfrm>
            <a:off x="1126835" y="1466850"/>
            <a:ext cx="3769629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6B97730-7EC3-4F06-912F-0868391365B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62" y="1466850"/>
            <a:ext cx="3964551" cy="278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голова українського військового, вбитий військовий,">
            <a:extLst>
              <a:ext uri="{FF2B5EF4-FFF2-40B4-BE49-F238E27FC236}">
                <a16:creationId xmlns:a16="http://schemas.microsoft.com/office/drawing/2014/main" id="{D7670F7B-CB74-4B58-86D2-9B4CD5653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3974" r="24074" b="56729"/>
          <a:stretch/>
        </p:blipFill>
        <p:spPr bwMode="auto">
          <a:xfrm>
            <a:off x="6607066" y="4394633"/>
            <a:ext cx="3791564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A4E764-A8D8-49A5-9349-2094FDACC99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87" y="3592945"/>
            <a:ext cx="3428078" cy="3322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9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вчальна література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4_TF03431380_Win32" id="{F5C4F664-817D-4E07-A67E-D8A51A28E88F}" vid="{959C0651-4267-47D3-BE90-AE5F67635E2F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553</TotalTime>
  <Words>668</Words>
  <Application>Microsoft Office PowerPoint</Application>
  <PresentationFormat>Широкоэкранный</PresentationFormat>
  <Paragraphs>108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Euphemia</vt:lpstr>
      <vt:lpstr>Plantagenet Cherokee</vt:lpstr>
      <vt:lpstr>Segoe UI Black</vt:lpstr>
      <vt:lpstr>Times New Roman</vt:lpstr>
      <vt:lpstr>Wingdings</vt:lpstr>
      <vt:lpstr>Навчальна література 16x9</vt:lpstr>
      <vt:lpstr>Складові професійних компетентностей вчителя</vt:lpstr>
      <vt:lpstr>Наказ Міністерства розвитку економіки, торгівлі та сільського господарства України від 23.12.2020 № 2736-20 </vt:lpstr>
      <vt:lpstr>Професійні компетентності вчителя</vt:lpstr>
      <vt:lpstr>Професійні компетентності вчителя</vt:lpstr>
      <vt:lpstr> Викладання історії - це питання безпеки                                                                                   Ярослав Грицак</vt:lpstr>
      <vt:lpstr>Презентация PowerPoint</vt:lpstr>
      <vt:lpstr>Презентация PowerPoint</vt:lpstr>
      <vt:lpstr>Постулати історичної « пам’яті» рф</vt:lpstr>
      <vt:lpstr>ЗЛОЧИНИ ПОЗА ЧАСОМ</vt:lpstr>
      <vt:lpstr> </vt:lpstr>
      <vt:lpstr>1187р.- перша ??? письмова згадка « Україна»</vt:lpstr>
      <vt:lpstr>Джерела проти маніпуляцій.       Україна- була, є і буде! </vt:lpstr>
      <vt:lpstr>Джерела проти рашистських маніпуляцій</vt:lpstr>
      <vt:lpstr>            Умови протистояння ідеології  рашизму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Складові професійних компетентностей вчителя</dc:title>
  <dc:creator>user1</dc:creator>
  <cp:lastModifiedBy>user1</cp:lastModifiedBy>
  <cp:revision>67</cp:revision>
  <dcterms:created xsi:type="dcterms:W3CDTF">2022-12-07T09:30:43Z</dcterms:created>
  <dcterms:modified xsi:type="dcterms:W3CDTF">2022-12-09T09:40:03Z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